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67" r:id="rId3"/>
    <p:sldId id="257" r:id="rId4"/>
    <p:sldId id="261" r:id="rId5"/>
    <p:sldId id="262" r:id="rId6"/>
    <p:sldId id="263" r:id="rId7"/>
    <p:sldId id="275" r:id="rId8"/>
    <p:sldId id="276" r:id="rId9"/>
    <p:sldId id="264" r:id="rId10"/>
    <p:sldId id="268" r:id="rId11"/>
    <p:sldId id="269" r:id="rId12"/>
    <p:sldId id="277" r:id="rId13"/>
    <p:sldId id="278" r:id="rId14"/>
    <p:sldId id="27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1028" autoAdjust="0"/>
  </p:normalViewPr>
  <p:slideViewPr>
    <p:cSldViewPr>
      <p:cViewPr>
        <p:scale>
          <a:sx n="65" d="100"/>
          <a:sy n="65" d="100"/>
        </p:scale>
        <p:origin x="-1536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868153-9A3F-4CD3-B000-4032F34DF4AF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C4259F-4130-49D1-A4F3-D2FCB7B10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C4259F-4130-49D1-A4F3-D2FCB7B1064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C4259F-4130-49D1-A4F3-D2FCB7B1064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8F6BC-302D-4BDA-B263-0488DC522646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F382D-BEBB-4D76-A714-725B83924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8F6BC-302D-4BDA-B263-0488DC522646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F382D-BEBB-4D76-A714-725B83924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8F6BC-302D-4BDA-B263-0488DC522646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F382D-BEBB-4D76-A714-725B83924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8F6BC-302D-4BDA-B263-0488DC522646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F382D-BEBB-4D76-A714-725B83924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8F6BC-302D-4BDA-B263-0488DC522646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F382D-BEBB-4D76-A714-725B83924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8F6BC-302D-4BDA-B263-0488DC522646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F382D-BEBB-4D76-A714-725B83924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8F6BC-302D-4BDA-B263-0488DC522646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F382D-BEBB-4D76-A714-725B83924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8F6BC-302D-4BDA-B263-0488DC522646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F382D-BEBB-4D76-A714-725B83924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8F6BC-302D-4BDA-B263-0488DC522646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F382D-BEBB-4D76-A714-725B83924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8F6BC-302D-4BDA-B263-0488DC522646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F382D-BEBB-4D76-A714-725B83924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8F6BC-302D-4BDA-B263-0488DC522646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FFF382D-BEBB-4D76-A714-725B83924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18F6BC-302D-4BDA-B263-0488DC522646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FFF382D-BEBB-4D76-A714-725B8392403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"/>
            <a:ext cx="7772400" cy="857231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Rajeshwari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M.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Shettar</a:t>
            </a:r>
            <a:endParaRPr lang="en-US" sz="3600" dirty="0">
              <a:solidFill>
                <a:schemeClr val="tx1"/>
              </a:solidFill>
              <a:latin typeface="Copperplate Gothic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282" y="928671"/>
            <a:ext cx="8715436" cy="571504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/>
              <a:t>Associate  Professor, Department of  Commerce</a:t>
            </a:r>
          </a:p>
          <a:p>
            <a:pPr algn="ctr"/>
            <a:r>
              <a:rPr lang="en-US" sz="2800" dirty="0" err="1" smtClean="0"/>
              <a:t>Shri</a:t>
            </a:r>
            <a:r>
              <a:rPr lang="en-US" sz="2800" dirty="0" smtClean="0"/>
              <a:t> </a:t>
            </a:r>
            <a:r>
              <a:rPr lang="en-US" sz="2800" dirty="0" err="1" smtClean="0"/>
              <a:t>Hurakadli</a:t>
            </a:r>
            <a:r>
              <a:rPr lang="en-US" sz="2800" dirty="0" smtClean="0"/>
              <a:t>  </a:t>
            </a:r>
            <a:r>
              <a:rPr lang="en-US" sz="2800" dirty="0" err="1" smtClean="0"/>
              <a:t>Ajja</a:t>
            </a:r>
            <a:r>
              <a:rPr lang="en-US" sz="2800" dirty="0" smtClean="0"/>
              <a:t> </a:t>
            </a:r>
            <a:r>
              <a:rPr lang="en-US" sz="2800" dirty="0" err="1" smtClean="0"/>
              <a:t>Shikshana</a:t>
            </a:r>
            <a:r>
              <a:rPr lang="en-US" sz="2800" dirty="0" smtClean="0"/>
              <a:t> </a:t>
            </a:r>
            <a:r>
              <a:rPr lang="en-US" sz="2800" dirty="0" err="1" smtClean="0"/>
              <a:t>Samiti’s</a:t>
            </a:r>
            <a:endParaRPr lang="en-US" sz="2800" dirty="0" smtClean="0"/>
          </a:p>
          <a:p>
            <a:pPr algn="ctr"/>
            <a:r>
              <a:rPr lang="en-US" sz="2800" dirty="0" smtClean="0"/>
              <a:t>Smt. K. S. </a:t>
            </a:r>
            <a:r>
              <a:rPr lang="en-US" sz="2800" dirty="0" err="1" smtClean="0"/>
              <a:t>Jigalur</a:t>
            </a:r>
            <a:r>
              <a:rPr lang="en-US" sz="2800" dirty="0" smtClean="0"/>
              <a:t>  Arts and Dr. (Smt.) S. M. </a:t>
            </a:r>
            <a:r>
              <a:rPr lang="en-US" sz="2800" dirty="0" err="1" smtClean="0"/>
              <a:t>Sheshgiri</a:t>
            </a:r>
            <a:r>
              <a:rPr lang="en-US" sz="2800" dirty="0" smtClean="0"/>
              <a:t>  Commerce College for Women , </a:t>
            </a:r>
          </a:p>
          <a:p>
            <a:pPr algn="ctr"/>
            <a:r>
              <a:rPr lang="en-US" sz="2800" dirty="0" err="1" smtClean="0"/>
              <a:t>Dharwad</a:t>
            </a:r>
            <a:r>
              <a:rPr lang="en-US" sz="2800" dirty="0" smtClean="0"/>
              <a:t> </a:t>
            </a:r>
          </a:p>
          <a:p>
            <a:pPr algn="just">
              <a:lnSpc>
                <a:spcPct val="150000"/>
              </a:lnSpc>
            </a:pP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4143380"/>
            <a:ext cx="211455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00042"/>
          </a:xfrm>
        </p:spPr>
        <p:txBody>
          <a:bodyPr>
            <a:normAutofit/>
          </a:bodyPr>
          <a:lstStyle/>
          <a:p>
            <a:pPr algn="ctr"/>
            <a:r>
              <a:rPr lang="en-US" sz="2600" b="1" dirty="0" smtClean="0">
                <a:latin typeface="Copperplate Gothic Bold" pitchFamily="34" charset="0"/>
                <a:cs typeface="Times New Roman" pitchFamily="18" charset="0"/>
              </a:rPr>
              <a:t>TRADING ACCOUNT</a:t>
            </a:r>
            <a:endParaRPr lang="en-US" sz="2600" dirty="0">
              <a:latin typeface="Copperplate Gothic Bold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14313" y="642939"/>
          <a:ext cx="8715378" cy="60553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57423"/>
                <a:gridCol w="928694"/>
                <a:gridCol w="1143008"/>
                <a:gridCol w="2000264"/>
                <a:gridCol w="1143008"/>
                <a:gridCol w="1142981"/>
              </a:tblGrid>
              <a:tr h="610164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Particulars</a:t>
                      </a:r>
                      <a:endParaRPr lang="en-US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Amount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Particulars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Amount</a:t>
                      </a:r>
                      <a:endParaRPr lang="en-US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6312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0"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To Opening Stock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0"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To Purchases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0" lang="en-US" sz="2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</a:t>
                      </a:r>
                      <a:r>
                        <a:rPr kumimoji="0" lang="en-US" sz="2200" b="1" u="sng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Less</a:t>
                      </a:r>
                      <a:r>
                        <a:rPr kumimoji="0" lang="en-US" sz="2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Purchase returns/  Returns outwards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0"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To Carriage inward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0"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To Duty and Clearing Charges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0"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To Gross  Profit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81,000</a:t>
                      </a:r>
                      <a:endParaRPr lang="en-US" sz="2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u="sng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u="sng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u="sng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1,000</a:t>
                      </a:r>
                      <a:endParaRPr lang="en-US" sz="2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10,000</a:t>
                      </a:r>
                    </a:p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80,000</a:t>
                      </a:r>
                      <a:endParaRPr lang="en-US" sz="2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6,000</a:t>
                      </a:r>
                    </a:p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4,000</a:t>
                      </a:r>
                    </a:p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36,000</a:t>
                      </a:r>
                      <a:endParaRPr lang="en-US" sz="2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By Sales</a:t>
                      </a: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</a:t>
                      </a:r>
                      <a:r>
                        <a:rPr lang="en-US" sz="2200" b="1" u="sng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Less</a:t>
                      </a:r>
                      <a:r>
                        <a:rPr lang="en-US" sz="2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2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Sales </a:t>
                      </a:r>
                      <a:r>
                        <a:rPr lang="en-US" sz="2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returns/ </a:t>
                      </a:r>
                      <a:r>
                        <a:rPr lang="en-US" sz="2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Returns inwards</a:t>
                      </a: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By Closing Stock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1,22,000</a:t>
                      </a:r>
                    </a:p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u="sng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u="sng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u="sng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2,000</a:t>
                      </a:r>
                      <a:endParaRPr lang="en-US" sz="2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1,20,000</a:t>
                      </a:r>
                      <a:endParaRPr lang="en-US" sz="2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16,000</a:t>
                      </a:r>
                      <a:endParaRPr lang="en-US" sz="2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82748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1,36,000</a:t>
                      </a:r>
                      <a:endParaRPr lang="en-US" sz="2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1,36,000</a:t>
                      </a:r>
                      <a:endParaRPr lang="en-US" sz="2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0"/>
            <a:ext cx="8715436" cy="1071546"/>
          </a:xfrm>
        </p:spPr>
        <p:txBody>
          <a:bodyPr>
            <a:normAutofit/>
          </a:bodyPr>
          <a:lstStyle/>
          <a:p>
            <a:pPr algn="ctr"/>
            <a:r>
              <a:rPr lang="en-US" sz="2600" b="1" dirty="0" smtClean="0">
                <a:latin typeface="Copperplate Gothic Bold" pitchFamily="34" charset="0"/>
              </a:rPr>
              <a:t>PROBLMS ON PROFIT AND LOSS ACC</a:t>
            </a:r>
            <a:r>
              <a:rPr lang="en-US" sz="2800" b="1" dirty="0" smtClean="0"/>
              <a:t>OUNT</a:t>
            </a:r>
            <a:br>
              <a:rPr lang="en-US" sz="2800" b="1" dirty="0" smtClean="0"/>
            </a:b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Prepare the Profit and Loss Account from the following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14282" y="1357294"/>
          <a:ext cx="8715436" cy="53332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72296"/>
                <a:gridCol w="2143140"/>
              </a:tblGrid>
              <a:tr h="44443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Gross  Profit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50,000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443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Salaries 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6,000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443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Rent and Taxes 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3,000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443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Fire Insurance  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500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443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Printing and Stationery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300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443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Bad debts 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443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Carriage outward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1,200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443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Discount Allowed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800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443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Discount Earned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1,000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443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Advertisement 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400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443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Commission (Dr.)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350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443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Postage and Telegrams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250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2918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>
                <a:latin typeface="Copperplate Gothic Bold" pitchFamily="34" charset="0"/>
              </a:rPr>
              <a:t>PROFIT AND LOSS    ACCOUNT</a:t>
            </a:r>
            <a:endParaRPr lang="en-US" sz="2400" dirty="0">
              <a:latin typeface="Copperplate Goth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785794"/>
            <a:ext cx="8786874" cy="5786478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                                          For the year ending-----------</a:t>
            </a:r>
          </a:p>
          <a:p>
            <a:pPr>
              <a:buNone/>
            </a:pPr>
            <a:r>
              <a:rPr lang="en-US" sz="1800" b="1" dirty="0" smtClean="0"/>
              <a:t>Dr.                                                                                                                                                  Cr.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4283" y="1714488"/>
          <a:ext cx="8715437" cy="49292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0984"/>
                <a:gridCol w="720281"/>
                <a:gridCol w="1116453"/>
                <a:gridCol w="2389715"/>
                <a:gridCol w="913715"/>
                <a:gridCol w="1054289"/>
              </a:tblGrid>
              <a:tr h="43586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Particulars</a:t>
                      </a:r>
                      <a:endParaRPr lang="en-US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Amount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Particulars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Amount</a:t>
                      </a:r>
                      <a:endParaRPr lang="en-US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57490"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To Salaries</a:t>
                      </a:r>
                    </a:p>
                    <a:p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To Rent and Taxes</a:t>
                      </a:r>
                    </a:p>
                    <a:p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To Fire Insurance</a:t>
                      </a:r>
                    </a:p>
                    <a:p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To Printing and Stationery</a:t>
                      </a:r>
                    </a:p>
                    <a:p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To Bad debts</a:t>
                      </a:r>
                    </a:p>
                    <a:p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To Carriage outward</a:t>
                      </a:r>
                    </a:p>
                    <a:p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To Discount Allowed</a:t>
                      </a:r>
                    </a:p>
                    <a:p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To Commission</a:t>
                      </a:r>
                    </a:p>
                    <a:p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To Postage and Telegrams</a:t>
                      </a:r>
                    </a:p>
                    <a:p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To Advertisement</a:t>
                      </a:r>
                    </a:p>
                    <a:p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To Net Profit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6,000</a:t>
                      </a:r>
                    </a:p>
                    <a:p>
                      <a:pPr algn="r"/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3,000</a:t>
                      </a:r>
                    </a:p>
                    <a:p>
                      <a:pPr algn="r"/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500</a:t>
                      </a:r>
                    </a:p>
                    <a:p>
                      <a:pPr algn="r"/>
                      <a:endParaRPr kumimoji="0" lang="en-US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r"/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300</a:t>
                      </a:r>
                    </a:p>
                    <a:p>
                      <a:pPr algn="r"/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200</a:t>
                      </a:r>
                    </a:p>
                    <a:p>
                      <a:pPr algn="r"/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1,200</a:t>
                      </a:r>
                    </a:p>
                    <a:p>
                      <a:pPr algn="r"/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800</a:t>
                      </a:r>
                    </a:p>
                    <a:p>
                      <a:pPr algn="r"/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350</a:t>
                      </a:r>
                    </a:p>
                    <a:p>
                      <a:pPr algn="r"/>
                      <a:endParaRPr kumimoji="0" lang="en-US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r"/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250</a:t>
                      </a:r>
                    </a:p>
                    <a:p>
                      <a:pPr algn="r"/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400</a:t>
                      </a:r>
                    </a:p>
                    <a:p>
                      <a:pPr algn="r"/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38,000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By Gross  Profit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By Discount Earned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50,000</a:t>
                      </a: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1,000</a:t>
                      </a:r>
                    </a:p>
                  </a:txBody>
                  <a:tcPr marL="68580" marR="68580" marT="0" marB="0"/>
                </a:tc>
              </a:tr>
              <a:tr h="435866">
                <a:tc>
                  <a:txBody>
                    <a:bodyPr/>
                    <a:lstStyle/>
                    <a:p>
                      <a:endParaRPr lang="en-US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51,000</a:t>
                      </a:r>
                      <a:endParaRPr lang="en-US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51,000</a:t>
                      </a:r>
                      <a:endParaRPr lang="en-US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71480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>
                <a:latin typeface="Copperplate Gothic Bold" pitchFamily="34" charset="0"/>
              </a:rPr>
              <a:t>PROBLEMS  ON BALANCE SHEET</a:t>
            </a:r>
            <a:endParaRPr lang="en-US" sz="2400" dirty="0">
              <a:latin typeface="Copperplate Goth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642918"/>
            <a:ext cx="8472518" cy="5681682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From the following particulars prepare the Balance Sheet as at 31-12-2016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85720" y="1142984"/>
          <a:ext cx="8643998" cy="59346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8048"/>
                <a:gridCol w="1785950"/>
              </a:tblGrid>
              <a:tr h="44357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Capital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60,000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357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Drawings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10,000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851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Bills Receivable 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9,000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851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Bills Payable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7,000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851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Buildings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22,000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851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Sundry Creditors 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20,000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851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Sundry Debtors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14,000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851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Cash in hand 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1,000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851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Cash at Bank 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5,000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851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Furniture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12,000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851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Investments 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8,000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851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Machinery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16,000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851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Net Profit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23,000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851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Closing Stock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13,000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0"/>
            <a:ext cx="8472518" cy="857232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BALANCE SHEET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				     	As on----------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2875" y="928670"/>
          <a:ext cx="8858250" cy="60770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5985"/>
                <a:gridCol w="1000132"/>
                <a:gridCol w="1214446"/>
                <a:gridCol w="2357454"/>
                <a:gridCol w="714380"/>
                <a:gridCol w="1285853"/>
              </a:tblGrid>
              <a:tr h="5715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Liabilities </a:t>
                      </a:r>
                      <a:endParaRPr lang="en-US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Amount</a:t>
                      </a:r>
                      <a:endParaRPr lang="en-US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Assets</a:t>
                      </a:r>
                      <a:endParaRPr lang="en-US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Amount</a:t>
                      </a:r>
                      <a:endParaRPr lang="en-US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263293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sng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Capital</a:t>
                      </a:r>
                      <a:endParaRPr lang="en-US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Opening Capital</a:t>
                      </a: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u="sng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Less</a:t>
                      </a:r>
                      <a:r>
                        <a:rPr lang="en-US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:</a:t>
                      </a:r>
                      <a:r>
                        <a:rPr lang="en-US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Drawing</a:t>
                      </a: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u="sng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u="sng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Add</a:t>
                      </a:r>
                      <a:r>
                        <a:rPr lang="en-US" sz="2400" b="1" u="sng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: </a:t>
                      </a:r>
                      <a:r>
                        <a:rPr lang="en-US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Net Profit</a:t>
                      </a: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Bills Payable</a:t>
                      </a: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Sundry Creditors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60,000</a:t>
                      </a:r>
                    </a:p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sng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10,000</a:t>
                      </a:r>
                      <a:endParaRPr lang="en-US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50,000</a:t>
                      </a:r>
                    </a:p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sng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23,000</a:t>
                      </a:r>
                      <a:endParaRPr lang="en-US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73,000</a:t>
                      </a:r>
                      <a:endParaRPr lang="en-US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7,000</a:t>
                      </a:r>
                    </a:p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20,000</a:t>
                      </a:r>
                      <a:endParaRPr lang="en-US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Bills Receivable </a:t>
                      </a: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Buildings</a:t>
                      </a: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Sundry Debtors</a:t>
                      </a: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Cash in hand</a:t>
                      </a: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Cash at Bank</a:t>
                      </a: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Furniture</a:t>
                      </a: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Investments</a:t>
                      </a: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Machinery</a:t>
                      </a: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Closing Stock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9,000</a:t>
                      </a:r>
                      <a:endParaRPr lang="en-US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22,000</a:t>
                      </a:r>
                    </a:p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14,000</a:t>
                      </a:r>
                    </a:p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1,000</a:t>
                      </a:r>
                    </a:p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5,000</a:t>
                      </a:r>
                    </a:p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12,000</a:t>
                      </a:r>
                    </a:p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8,000</a:t>
                      </a:r>
                    </a:p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16,000</a:t>
                      </a:r>
                    </a:p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13,000</a:t>
                      </a:r>
                    </a:p>
                  </a:txBody>
                  <a:tcPr marL="68580" marR="68580" marT="0" marB="0"/>
                </a:tc>
              </a:tr>
              <a:tr h="567822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62940" algn="r"/>
                        </a:tabLst>
                      </a:pPr>
                      <a:r>
                        <a:rPr lang="en-US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	1,00,000</a:t>
                      </a:r>
                      <a:endParaRPr lang="en-US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1,00,000</a:t>
                      </a:r>
                      <a:endParaRPr lang="en-US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0"/>
            <a:ext cx="8643998" cy="1142984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latin typeface="Copperplate Gothic Bold" pitchFamily="34" charset="0"/>
              </a:rPr>
              <a:t>UNIT - II</a:t>
            </a:r>
            <a:br>
              <a:rPr lang="en-US" sz="2800" b="1" dirty="0" smtClean="0">
                <a:latin typeface="Copperplate Gothic Bold" pitchFamily="34" charset="0"/>
              </a:rPr>
            </a:br>
            <a:r>
              <a:rPr lang="en-US" sz="2800" b="1" dirty="0" smtClean="0">
                <a:solidFill>
                  <a:srgbClr val="0070C0"/>
                </a:solidFill>
                <a:latin typeface="Copperplate Gothic Bold" pitchFamily="34" charset="0"/>
              </a:rPr>
              <a:t>FINAL  ACCOUNTS  OF  A  SOLE  TRADING CONCERN </a:t>
            </a:r>
            <a:endParaRPr lang="en-US" sz="2800" b="1" dirty="0">
              <a:solidFill>
                <a:srgbClr val="0070C0"/>
              </a:solidFill>
              <a:latin typeface="Copperplate Goth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142984"/>
            <a:ext cx="8715436" cy="5500726"/>
          </a:xfrm>
          <a:ln>
            <a:solidFill>
              <a:srgbClr val="00B050"/>
            </a:solidFill>
          </a:ln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sz="2800" b="1" dirty="0" smtClean="0">
                <a:solidFill>
                  <a:srgbClr val="00B050"/>
                </a:solidFill>
                <a:latin typeface="Copperplate Gothic Bold" pitchFamily="34" charset="0"/>
                <a:cs typeface="Times New Roman" pitchFamily="18" charset="0"/>
              </a:rPr>
              <a:t>MEANING: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Final Accounts refers to the financial statements and accounts prepared at the end of an accounting year.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Final Accounts of a business concern include the following:</a:t>
            </a:r>
          </a:p>
          <a:p>
            <a:pPr marL="514350" lvl="0" indent="-514350">
              <a:lnSpc>
                <a:spcPct val="15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1.  Trading Account</a:t>
            </a:r>
          </a:p>
          <a:p>
            <a:pPr lvl="0">
              <a:lnSpc>
                <a:spcPct val="150000"/>
              </a:lnSpc>
              <a:buNone/>
            </a:pP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      2.   Profit and Loss Account</a:t>
            </a:r>
          </a:p>
          <a:p>
            <a:pPr lvl="0">
              <a:lnSpc>
                <a:spcPct val="150000"/>
              </a:lnSpc>
              <a:buNone/>
            </a:pP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      3.   Balance Sheet </a:t>
            </a:r>
          </a:p>
          <a:p>
            <a:pPr lvl="0">
              <a:lnSpc>
                <a:spcPct val="150000"/>
              </a:lnSpc>
              <a:buNone/>
            </a:pPr>
            <a:endParaRPr lang="en-US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785793"/>
          </a:xfrm>
        </p:spPr>
        <p:txBody>
          <a:bodyPr/>
          <a:lstStyle/>
          <a:p>
            <a:pPr algn="ctr"/>
            <a:r>
              <a:rPr lang="en-US" sz="3600" b="1" dirty="0" smtClean="0">
                <a:latin typeface="Copperplate Gothic Bold" pitchFamily="34" charset="0"/>
                <a:cs typeface="Times New Roman" pitchFamily="18" charset="0"/>
              </a:rPr>
              <a:t>TRADING ACCOUNT</a:t>
            </a:r>
            <a:endParaRPr lang="en-US" sz="3600" dirty="0">
              <a:latin typeface="Copperplate Goth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857233"/>
            <a:ext cx="8786874" cy="5857915"/>
          </a:xfrm>
          <a:ln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algn="just">
              <a:lnSpc>
                <a:spcPct val="170000"/>
              </a:lnSpc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Trading account is a summarized revenue account which shows the profit or loss on buying and selling of the goods.</a:t>
            </a:r>
          </a:p>
          <a:p>
            <a:pPr algn="just">
              <a:lnSpc>
                <a:spcPct val="170000"/>
              </a:lnSpc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This account covers the expenses and incomes relating to Purchases, Production and Sale of goods of the business concern.</a:t>
            </a:r>
          </a:p>
          <a:p>
            <a:pPr algn="just">
              <a:lnSpc>
                <a:spcPct val="170000"/>
              </a:lnSpc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 purpose of preparing this account is to ascertain the      Gross Profit or Gross Loss.</a:t>
            </a:r>
          </a:p>
          <a:p>
            <a:pPr>
              <a:lnSpc>
                <a:spcPct val="170000"/>
              </a:lnSpc>
              <a:buNone/>
            </a:pPr>
            <a:endParaRPr lang="en-US" dirty="0" smtClean="0"/>
          </a:p>
          <a:p>
            <a:pPr>
              <a:lnSpc>
                <a:spcPct val="170000"/>
              </a:lnSpc>
            </a:pPr>
            <a:endParaRPr lang="en-US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71479"/>
          </a:xfrm>
          <a:ln>
            <a:solidFill>
              <a:srgbClr val="00B050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PROFORMA OF TRADING ACCOUNT</a:t>
            </a:r>
            <a:endParaRPr lang="en-US" sz="2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700087"/>
          <a:ext cx="8715437" cy="59673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43205"/>
                <a:gridCol w="714380"/>
                <a:gridCol w="1143008"/>
                <a:gridCol w="2402057"/>
                <a:gridCol w="669778"/>
                <a:gridCol w="1143009"/>
              </a:tblGrid>
              <a:tr h="74773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Particulars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Amount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Particulars</a:t>
                      </a:r>
                    </a:p>
                    <a:p>
                      <a:pPr algn="ctr"/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Amount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086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To Opening Stock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To Purchases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0" lang="en-US" sz="2200" b="1" u="sng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Less</a:t>
                      </a:r>
                      <a:r>
                        <a:rPr kumimoji="0"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Purchase Returns/ Returns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0"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outwards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0"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To Wages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0"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To Carriage inward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0"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To Freight and </a:t>
                      </a:r>
                      <a:r>
                        <a:rPr kumimoji="0" lang="en-US" sz="2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Octroi</a:t>
                      </a:r>
                      <a:endParaRPr kumimoji="0" lang="en-US" sz="22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0"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To Fuel and Power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0"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To Duty and Clearing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0"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Charges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To Gross Profit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( B/F)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22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r"/>
                      <a:r>
                        <a:rPr kumimoji="0"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XX</a:t>
                      </a:r>
                    </a:p>
                    <a:p>
                      <a:r>
                        <a:rPr kumimoji="0"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r"/>
                      <a:endParaRPr kumimoji="0" lang="en-US" sz="2200" u="sng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r"/>
                      <a:r>
                        <a:rPr kumimoji="0" lang="en-US" sz="2200" u="sng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XX</a:t>
                      </a:r>
                      <a:endParaRPr lang="en-US" sz="2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XXXX</a:t>
                      </a:r>
                    </a:p>
                    <a:p>
                      <a:pPr algn="r"/>
                      <a:r>
                        <a:rPr kumimoji="0" lang="en-US" sz="2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endParaRPr kumimoji="0" lang="en-US" sz="22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r"/>
                      <a:r>
                        <a:rPr kumimoji="0" lang="en-US" sz="2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endParaRPr kumimoji="0" lang="en-US" sz="22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r"/>
                      <a:endParaRPr kumimoji="0" lang="en-US" sz="22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r"/>
                      <a:r>
                        <a:rPr kumimoji="0"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XXXX</a:t>
                      </a:r>
                    </a:p>
                    <a:p>
                      <a:pPr algn="r"/>
                      <a:r>
                        <a:rPr kumimoji="0"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XXXX</a:t>
                      </a:r>
                    </a:p>
                    <a:p>
                      <a:pPr algn="r"/>
                      <a:r>
                        <a:rPr kumimoji="0"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XXXX</a:t>
                      </a:r>
                    </a:p>
                    <a:p>
                      <a:pPr algn="r"/>
                      <a:r>
                        <a:rPr kumimoji="0"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XXXX</a:t>
                      </a:r>
                    </a:p>
                    <a:p>
                      <a:pPr algn="r"/>
                      <a:r>
                        <a:rPr kumimoji="0"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XXXX</a:t>
                      </a:r>
                    </a:p>
                    <a:p>
                      <a:pPr algn="r"/>
                      <a:r>
                        <a:rPr kumimoji="0"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r"/>
                      <a:r>
                        <a:rPr kumimoji="0"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XXX</a:t>
                      </a:r>
                    </a:p>
                    <a:p>
                      <a:pPr algn="r"/>
                      <a:r>
                        <a:rPr kumimoji="0"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XXXX</a:t>
                      </a:r>
                      <a:endParaRPr lang="en-US" sz="2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By Sales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0" lang="en-US" sz="2200" b="1" u="sng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Less</a:t>
                      </a:r>
                      <a:r>
                        <a:rPr kumimoji="0"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Sales Returns/         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0"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Returns inwards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0"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By Closing Stock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0"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By Gross  Loss</a:t>
                      </a:r>
                      <a:endParaRPr lang="en-US" sz="2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kumimoji="0"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XX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0"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kumimoji="0" lang="en-US" sz="2200" u="sng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XX</a:t>
                      </a:r>
                      <a:endParaRPr lang="en-US" sz="2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kumimoji="0" lang="en-US" sz="2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endParaRPr kumimoji="0" lang="en-US" sz="22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kumimoji="0" lang="en-US" sz="2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endParaRPr kumimoji="0" lang="en-US" sz="22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kumimoji="0"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XXXX</a:t>
                      </a: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kumimoji="0"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XXXX</a:t>
                      </a: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kumimoji="0"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XXXX</a:t>
                      </a:r>
                    </a:p>
                  </a:txBody>
                  <a:tcPr/>
                </a:tc>
              </a:tr>
              <a:tr h="69666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kumimoji="0" lang="en-US" sz="2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XXXX</a:t>
                      </a:r>
                      <a:endParaRPr lang="en-US" sz="2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kumimoji="0" lang="en-US" sz="2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XXXX</a:t>
                      </a:r>
                      <a:endParaRPr lang="en-US" sz="2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8" y="0"/>
            <a:ext cx="8358247" cy="571480"/>
          </a:xfrm>
        </p:spPr>
        <p:txBody>
          <a:bodyPr>
            <a:normAutofit/>
          </a:bodyPr>
          <a:lstStyle/>
          <a:p>
            <a:pPr lvl="0" algn="ctr"/>
            <a:r>
              <a:rPr lang="en-US" sz="2900" b="1" dirty="0" smtClean="0">
                <a:latin typeface="Copperplate Gothic Bold" pitchFamily="34" charset="0"/>
              </a:rPr>
              <a:t>PROFIT AND LOSS ACCOUNT</a:t>
            </a:r>
            <a:r>
              <a:rPr lang="en-US" sz="2400" b="1" dirty="0" smtClean="0">
                <a:latin typeface="Copperplate Gothic Bold" pitchFamily="34" charset="0"/>
              </a:rPr>
              <a:t>:</a:t>
            </a:r>
            <a:endParaRPr lang="en-US" sz="2400" dirty="0">
              <a:latin typeface="Copperplate Goth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571480"/>
            <a:ext cx="8786874" cy="607223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Profit and loss account is a summarized revenue account which shows the net profit or net loss made by a business during the year.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This account includes gross profit or gross loss and all other incomes, expenses, gains, and losses relating to administration, selling distribution, and financial functions.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main purpose of preparing this account is to ascertain the net profit or net loss.</a:t>
            </a:r>
          </a:p>
          <a:p>
            <a:pPr>
              <a:buNone/>
            </a:pP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571479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 smtClean="0">
                <a:latin typeface="Copperplate Gothic Bold" pitchFamily="34" charset="0"/>
              </a:rPr>
              <a:t>PROFORMA OF PROFIT AND LOSS ACCOUNT</a:t>
            </a:r>
            <a:endParaRPr lang="en-US" sz="2400" dirty="0">
              <a:latin typeface="Copperplate Gothic Bold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14282" y="785793"/>
          <a:ext cx="8715436" cy="60306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53153"/>
                <a:gridCol w="1404564"/>
                <a:gridCol w="3061229"/>
                <a:gridCol w="1296490"/>
              </a:tblGrid>
              <a:tr h="49748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Particulars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Amount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Particulars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Amount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85860">
                <a:tc>
                  <a:txBody>
                    <a:bodyPr/>
                    <a:lstStyle/>
                    <a:p>
                      <a:r>
                        <a:rPr kumimoji="0" lang="en-US" sz="2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To Gross Loss</a:t>
                      </a:r>
                    </a:p>
                    <a:p>
                      <a:r>
                        <a:rPr kumimoji="0" lang="en-US" sz="2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To Office or </a:t>
                      </a:r>
                    </a:p>
                    <a:p>
                      <a:r>
                        <a:rPr kumimoji="0" lang="en-US" sz="2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Administrative </a:t>
                      </a:r>
                    </a:p>
                    <a:p>
                      <a:r>
                        <a:rPr kumimoji="0" lang="en-US" sz="2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Expenses </a:t>
                      </a:r>
                    </a:p>
                    <a:p>
                      <a:r>
                        <a:rPr kumimoji="0" lang="en-US" sz="2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To Selling and  </a:t>
                      </a:r>
                    </a:p>
                    <a:p>
                      <a:r>
                        <a:rPr kumimoji="0" lang="en-US" sz="2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Distribution         </a:t>
                      </a:r>
                    </a:p>
                    <a:p>
                      <a:r>
                        <a:rPr kumimoji="0" lang="en-US" sz="2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Expenses </a:t>
                      </a:r>
                    </a:p>
                    <a:p>
                      <a:r>
                        <a:rPr kumimoji="0" lang="en-US" sz="2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To Other Expenses </a:t>
                      </a:r>
                    </a:p>
                    <a:p>
                      <a:r>
                        <a:rPr kumimoji="0" lang="en-US" sz="2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To Losses</a:t>
                      </a:r>
                    </a:p>
                    <a:p>
                      <a:r>
                        <a:rPr kumimoji="0" lang="en-US" sz="2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To Net Profit </a:t>
                      </a:r>
                      <a:endParaRPr kumimoji="0" lang="en-US" sz="2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en-US" sz="2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XXXX</a:t>
                      </a:r>
                    </a:p>
                    <a:p>
                      <a:pPr algn="r"/>
                      <a:r>
                        <a:rPr kumimoji="0" lang="en-US" sz="2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r"/>
                      <a:endParaRPr kumimoji="0" lang="en-US" sz="2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r"/>
                      <a:r>
                        <a:rPr kumimoji="0" lang="en-US" sz="2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XXXX</a:t>
                      </a:r>
                    </a:p>
                    <a:p>
                      <a:pPr algn="r"/>
                      <a:r>
                        <a:rPr kumimoji="0" lang="en-US" sz="2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r"/>
                      <a:endParaRPr kumimoji="0" lang="en-US" sz="2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r"/>
                      <a:r>
                        <a:rPr kumimoji="0" lang="en-US" sz="2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XXXX</a:t>
                      </a:r>
                    </a:p>
                    <a:p>
                      <a:pPr algn="r"/>
                      <a:r>
                        <a:rPr kumimoji="0" lang="en-US" sz="2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XXXX</a:t>
                      </a:r>
                    </a:p>
                    <a:p>
                      <a:pPr algn="r"/>
                      <a:r>
                        <a:rPr kumimoji="0" lang="en-US" sz="2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XXXX</a:t>
                      </a:r>
                    </a:p>
                    <a:p>
                      <a:pPr algn="r"/>
                      <a:r>
                        <a:rPr kumimoji="0" lang="en-US" sz="2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XXXX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By Gross Profit</a:t>
                      </a:r>
                    </a:p>
                    <a:p>
                      <a:r>
                        <a:rPr kumimoji="0" lang="en-US" sz="2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By Other Incomes </a:t>
                      </a:r>
                    </a:p>
                    <a:p>
                      <a:r>
                        <a:rPr kumimoji="0" lang="en-US" sz="2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and Gains </a:t>
                      </a:r>
                    </a:p>
                    <a:p>
                      <a:r>
                        <a:rPr kumimoji="0" lang="en-US" sz="2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By Net Loss </a:t>
                      </a:r>
                      <a:endParaRPr lang="en-US" sz="2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en-US" sz="2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XXXX</a:t>
                      </a:r>
                    </a:p>
                    <a:p>
                      <a:pPr algn="r"/>
                      <a:r>
                        <a:rPr kumimoji="0" lang="en-US" sz="2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r"/>
                      <a:r>
                        <a:rPr kumimoji="0" lang="en-US" sz="2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XXXX</a:t>
                      </a:r>
                    </a:p>
                    <a:p>
                      <a:pPr algn="r"/>
                      <a:r>
                        <a:rPr kumimoji="0" lang="en-US" sz="2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XXXX</a:t>
                      </a:r>
                    </a:p>
                    <a:p>
                      <a:pPr algn="r">
                        <a:lnSpc>
                          <a:spcPct val="150000"/>
                        </a:lnSpc>
                      </a:pP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7457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XXXX</a:t>
                      </a:r>
                      <a:endParaRPr lang="en-US" sz="2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XXXX</a:t>
                      </a:r>
                      <a:endParaRPr lang="en-US" sz="2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785794"/>
          </a:xfrm>
        </p:spPr>
        <p:txBody>
          <a:bodyPr>
            <a:normAutofit fontScale="90000"/>
          </a:bodyPr>
          <a:lstStyle/>
          <a:p>
            <a:pPr lvl="0"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900" b="1" dirty="0" smtClean="0">
                <a:solidFill>
                  <a:srgbClr val="00B050"/>
                </a:solidFill>
                <a:latin typeface="Copperplate Gothic Bold" pitchFamily="34" charset="0"/>
              </a:rPr>
              <a:t>BALANCE SHEET </a:t>
            </a:r>
            <a:r>
              <a:rPr lang="en-US" sz="2900" dirty="0" smtClean="0">
                <a:latin typeface="Copperplate Gothic Bold" pitchFamily="34" charset="0"/>
              </a:rPr>
              <a:t/>
            </a:r>
            <a:br>
              <a:rPr lang="en-US" sz="2900" dirty="0" smtClean="0">
                <a:latin typeface="Copperplate Gothic Bold" pitchFamily="34" charset="0"/>
              </a:rPr>
            </a:br>
            <a:endParaRPr lang="en-US" sz="2900" dirty="0">
              <a:latin typeface="Copperplate Goth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785794"/>
            <a:ext cx="8572560" cy="578647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Balance sheet is a statement of assets and liabilities prepared with a view to ascertain the exact financial position on a certain fixed date.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Balance sheet is a statement but not an account.    </a:t>
            </a: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71480"/>
          </a:xfrm>
        </p:spPr>
        <p:txBody>
          <a:bodyPr>
            <a:normAutofit/>
          </a:bodyPr>
          <a:lstStyle/>
          <a:p>
            <a:pPr algn="ctr"/>
            <a:r>
              <a:rPr lang="en-US" sz="2600" b="1" dirty="0" smtClean="0">
                <a:latin typeface="Copperplate Gothic Bold" pitchFamily="34" charset="0"/>
                <a:cs typeface="Times New Roman" pitchFamily="18" charset="0"/>
              </a:rPr>
              <a:t>PROFORMA OF BALANCE SHEET</a:t>
            </a:r>
            <a:endParaRPr lang="en-US" sz="2600" dirty="0">
              <a:latin typeface="Copperplate Gothic Bold" pitchFamily="34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5857916"/>
          </a:xfrm>
        </p:spPr>
        <p:txBody>
          <a:bodyPr/>
          <a:lstStyle/>
          <a:p>
            <a:pPr algn="ctr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4280" y="785795"/>
          <a:ext cx="8715440" cy="578647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71836"/>
                <a:gridCol w="1214446"/>
                <a:gridCol w="3143272"/>
                <a:gridCol w="1285886"/>
              </a:tblGrid>
              <a:tr h="763238">
                <a:tc>
                  <a:txBody>
                    <a:bodyPr/>
                    <a:lstStyle/>
                    <a:p>
                      <a:pPr algn="ctr"/>
                      <a:r>
                        <a:rPr kumimoji="0" lang="en-US" sz="2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Liabilities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Amount</a:t>
                      </a:r>
                      <a:endParaRPr kumimoji="0" lang="en-US" sz="22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en-US" sz="2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(Rs.)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Assets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Amount</a:t>
                      </a:r>
                      <a:endParaRPr kumimoji="0" lang="en-US" sz="22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en-US" sz="2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(Rs.)</a:t>
                      </a:r>
                      <a:endParaRPr lang="en-US" sz="2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922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0" lang="en-US" sz="2400" u="sng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Capital</a:t>
                      </a:r>
                      <a:endParaRPr kumimoji="0" lang="en-US" sz="24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0"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Opening Capital  X</a:t>
                      </a:r>
                      <a:r>
                        <a:rPr kumimoji="0" lang="en-US" sz="2400" u="sng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XX</a:t>
                      </a:r>
                      <a:endParaRPr kumimoji="0" lang="en-US" sz="24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u="non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Less: </a:t>
                      </a:r>
                      <a:r>
                        <a:rPr kumimoji="0" lang="en-US" sz="2400" u="non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Drawings      </a:t>
                      </a:r>
                      <a:r>
                        <a:rPr kumimoji="0" lang="en-US" sz="2400" u="sng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XX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             XXXX</a:t>
                      </a:r>
                      <a:endParaRPr kumimoji="0" lang="en-US" sz="2400" u="sng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0" lang="en-US" sz="240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kumimoji="0" lang="en-US" sz="2400" b="1" u="sng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Add: </a:t>
                      </a:r>
                      <a:r>
                        <a:rPr kumimoji="0"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Net Profit  </a:t>
                      </a:r>
                      <a:r>
                        <a:rPr kumimoji="0" lang="en-US" sz="2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en-US" sz="2400" u="sng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XX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0"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Sundry Creditors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0"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Bills  Payable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0"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Bank Overdraft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0"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Reserve  Fund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0"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Other liabilities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kumimoji="0" lang="en-US" sz="24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kumimoji="0" lang="en-US" sz="24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endParaRPr kumimoji="0" lang="en-US" sz="24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endParaRPr kumimoji="0" lang="en-US" sz="24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kumimoji="0"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XXXX</a:t>
                      </a: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kumimoji="0"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XXXX</a:t>
                      </a: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kumimoji="0"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XXXX</a:t>
                      </a: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kumimoji="0"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XXXX</a:t>
                      </a: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kumimoji="0"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XXXX</a:t>
                      </a: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kumimoji="0"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XXXX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0"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Land and Building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0"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Plant and Machinery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0"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Cash in hand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0"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Sundry Debtors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0"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Bills  Receivable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kumimoji="0"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kumimoji="0"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XXXX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XXXX</a:t>
                      </a: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kumimoji="0"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XXXX</a:t>
                      </a: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kumimoji="0"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XXXX</a:t>
                      </a: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kumimoji="0" lang="en-US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XXXX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30968">
                <a:tc>
                  <a:txBody>
                    <a:bodyPr/>
                    <a:lstStyle/>
                    <a:p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XXXX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XXXX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642919"/>
          </a:xfrm>
        </p:spPr>
        <p:txBody>
          <a:bodyPr>
            <a:normAutofit/>
          </a:bodyPr>
          <a:lstStyle/>
          <a:p>
            <a:pPr algn="ctr"/>
            <a:r>
              <a:rPr lang="en-US" sz="2600" b="1" dirty="0" smtClean="0">
                <a:latin typeface="Copperplate Gothic Bold" pitchFamily="34" charset="0"/>
              </a:rPr>
              <a:t>PROBLEMS  ON TRADING ACCOUNT</a:t>
            </a:r>
            <a:endParaRPr lang="en-US" sz="2600" b="1" dirty="0">
              <a:latin typeface="Copperplate Gothic Bold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2875" y="785815"/>
          <a:ext cx="8786814" cy="57864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86579"/>
                <a:gridCol w="2000235"/>
              </a:tblGrid>
              <a:tr h="72330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latin typeface="Times New Roman"/>
                          <a:ea typeface="Times New Roman"/>
                          <a:cs typeface="Times New Roman"/>
                        </a:rPr>
                        <a:t>Opening stock</a:t>
                      </a:r>
                      <a:endParaRPr lang="en-US" sz="2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latin typeface="Times New Roman"/>
                          <a:ea typeface="Times New Roman"/>
                          <a:cs typeface="Times New Roman"/>
                        </a:rPr>
                        <a:t>10,000</a:t>
                      </a:r>
                      <a:endParaRPr lang="en-US" sz="2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330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latin typeface="Times New Roman"/>
                          <a:ea typeface="Times New Roman"/>
                          <a:cs typeface="Times New Roman"/>
                        </a:rPr>
                        <a:t>Purchases</a:t>
                      </a:r>
                      <a:endParaRPr lang="en-US" sz="2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latin typeface="Times New Roman"/>
                          <a:ea typeface="Times New Roman"/>
                          <a:cs typeface="Times New Roman"/>
                        </a:rPr>
                        <a:t>81,000</a:t>
                      </a:r>
                      <a:endParaRPr lang="en-US" sz="2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330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latin typeface="Times New Roman"/>
                          <a:ea typeface="Times New Roman"/>
                          <a:cs typeface="Times New Roman"/>
                        </a:rPr>
                        <a:t>Purchase Return</a:t>
                      </a:r>
                      <a:endParaRPr lang="en-US" sz="2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latin typeface="Times New Roman"/>
                          <a:ea typeface="Times New Roman"/>
                          <a:cs typeface="Times New Roman"/>
                        </a:rPr>
                        <a:t>1,000</a:t>
                      </a:r>
                      <a:endParaRPr lang="en-US" sz="2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330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latin typeface="Times New Roman"/>
                          <a:ea typeface="Times New Roman"/>
                          <a:cs typeface="Times New Roman"/>
                        </a:rPr>
                        <a:t>Sales</a:t>
                      </a:r>
                      <a:endParaRPr lang="en-US" sz="2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latin typeface="Times New Roman"/>
                          <a:ea typeface="Times New Roman"/>
                          <a:cs typeface="Times New Roman"/>
                        </a:rPr>
                        <a:t>1,22,000</a:t>
                      </a:r>
                      <a:endParaRPr lang="en-US" sz="2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330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latin typeface="Times New Roman"/>
                          <a:ea typeface="Times New Roman"/>
                          <a:cs typeface="Times New Roman"/>
                        </a:rPr>
                        <a:t>Sales returns</a:t>
                      </a:r>
                      <a:endParaRPr lang="en-US" sz="2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latin typeface="Times New Roman"/>
                          <a:ea typeface="Times New Roman"/>
                          <a:cs typeface="Times New Roman"/>
                        </a:rPr>
                        <a:t>2,000</a:t>
                      </a:r>
                      <a:endParaRPr lang="en-US" sz="2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3307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latin typeface="Times New Roman"/>
                          <a:ea typeface="Times New Roman"/>
                          <a:cs typeface="Times New Roman"/>
                        </a:rPr>
                        <a:t>Carriage inward</a:t>
                      </a:r>
                      <a:endParaRPr lang="en-US" sz="2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latin typeface="Times New Roman"/>
                          <a:ea typeface="Times New Roman"/>
                          <a:cs typeface="Times New Roman"/>
                        </a:rPr>
                        <a:t>6,000</a:t>
                      </a:r>
                      <a:endParaRPr lang="en-US" sz="2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330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latin typeface="Times New Roman"/>
                          <a:ea typeface="Times New Roman"/>
                          <a:cs typeface="Times New Roman"/>
                        </a:rPr>
                        <a:t>Duty and Clearing Charges</a:t>
                      </a:r>
                      <a:endParaRPr lang="en-US" sz="2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latin typeface="Times New Roman"/>
                          <a:ea typeface="Times New Roman"/>
                          <a:cs typeface="Times New Roman"/>
                        </a:rPr>
                        <a:t>4,000</a:t>
                      </a:r>
                      <a:endParaRPr lang="en-US" sz="2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330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latin typeface="Times New Roman"/>
                          <a:ea typeface="Times New Roman"/>
                          <a:cs typeface="Times New Roman"/>
                        </a:rPr>
                        <a:t>Closing Stock</a:t>
                      </a:r>
                      <a:endParaRPr lang="en-US" sz="2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latin typeface="Times New Roman"/>
                          <a:ea typeface="Times New Roman"/>
                          <a:cs typeface="Times New Roman"/>
                        </a:rPr>
                        <a:t>16,000</a:t>
                      </a:r>
                      <a:endParaRPr lang="en-US" sz="2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614</TotalTime>
  <Words>743</Words>
  <Application>Microsoft Office PowerPoint</Application>
  <PresentationFormat>On-screen Show (4:3)</PresentationFormat>
  <Paragraphs>343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Dr. Rajeshwari  M. Shettar</vt:lpstr>
      <vt:lpstr>UNIT - II FINAL  ACCOUNTS  OF  A  SOLE  TRADING CONCERN </vt:lpstr>
      <vt:lpstr>TRADING ACCOUNT</vt:lpstr>
      <vt:lpstr>PROFORMA OF TRADING ACCOUNT</vt:lpstr>
      <vt:lpstr>PROFIT AND LOSS ACCOUNT:</vt:lpstr>
      <vt:lpstr>PROFORMA OF PROFIT AND LOSS ACCOUNT</vt:lpstr>
      <vt:lpstr>   BALANCE SHEET  </vt:lpstr>
      <vt:lpstr>PROFORMA OF BALANCE SHEET</vt:lpstr>
      <vt:lpstr>PROBLEMS  ON TRADING ACCOUNT</vt:lpstr>
      <vt:lpstr>TRADING ACCOUNT</vt:lpstr>
      <vt:lpstr>PROBLMS ON PROFIT AND LOSS ACCOUNT Prepare the Profit and Loss Account from the following</vt:lpstr>
      <vt:lpstr>PROFIT AND LOSS    ACCOUNT</vt:lpstr>
      <vt:lpstr>PROBLEMS  ON BALANCE SHEET</vt:lpstr>
      <vt:lpstr>BALANCE SHEET           As on----------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Meaning of Fire Insurance</dc:title>
  <dc:creator>Shettar</dc:creator>
  <cp:lastModifiedBy>Shettar</cp:lastModifiedBy>
  <cp:revision>149</cp:revision>
  <dcterms:created xsi:type="dcterms:W3CDTF">2020-05-02T05:24:57Z</dcterms:created>
  <dcterms:modified xsi:type="dcterms:W3CDTF">2022-10-04T16:56:54Z</dcterms:modified>
</cp:coreProperties>
</file>